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3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5" Type="http://schemas.openxmlformats.org/officeDocument/2006/relationships/slide" Target="../slides/slide24.xml"/><Relationship Id="rId14" Type="http://schemas.openxmlformats.org/officeDocument/2006/relationships/slide" Target="../slides/slide22.xml"/><Relationship Id="rId13" Type="http://schemas.openxmlformats.org/officeDocument/2006/relationships/slide" Target="../slides/slide19.xml"/><Relationship Id="rId12" Type="http://schemas.openxmlformats.org/officeDocument/2006/relationships/slide" Target="../slides/slide17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5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4d112ea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11780d289&amp;cid=11780d289&amp;vtp=1">
            <a:hlinkClick r:id="rId3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0ffd2c038&amp;cid=0ffd2c038&amp;vtp=1">
            <a:hlinkClick r:id="rId4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f4b846013&amp;cid=f4b846013&amp;vtp=1">
            <a:hlinkClick r:id="rId5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d64fb44b8&amp;cid=d64fb44b8&amp;vtp=1">
            <a:hlinkClick r:id="rId6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1624c80ba&amp;cid=1624c80ba&amp;vtp=1">
            <a:hlinkClick r:id="rId7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71058bce8&amp;cid=71058bce8&amp;vtp=1">
            <a:hlinkClick r:id="rId8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f3e95b265&amp;cid=f3e95b265&amp;vtp=1">
            <a:hlinkClick r:id="rId9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de15fbf86&amp;cid=de15fbf86&amp;vtp=1">
            <a:hlinkClick r:id="rId10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58c477d6a&amp;cid=58c477d6a&amp;vtp=1">
            <a:hlinkClick r:id="rId11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63e8df8b4&amp;cid=63e8df8b4&amp;vtp=1">
            <a:hlinkClick r:id="rId12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16e49122d&amp;cid=16e49122d&amp;vtp=1">
            <a:hlinkClick r:id="rId13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0d5d60fa7&amp;cid=0d5d60fa7&amp;vtp=1">
            <a:hlinkClick r:id="rId14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6b4e9c742&amp;cid=6b4e9c742&amp;vtp=1">
            <a:hlinkClick r:id="rId15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4d112ea3a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4d112ea3a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离骚（节选）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1_1#f3e95b265?pid=f0ccb85ed&amp;color=0,0,0&amp;vtp=1&amp;bt=1&amp;bbb=1&amp;hb=1"/>
          <p:cNvSpPr/>
          <p:nvPr/>
        </p:nvSpPr>
        <p:spPr>
          <a:xfrm>
            <a:off x="612648" y="468000"/>
            <a:ext cx="10963656" cy="11170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A项，“来吾道夫先路”中的“道”同“导”，指引导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；“行军用兵之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”中的“道”指方法、策略。二者意思不同。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2_1#de15fbf86?pid=f0ccb85e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下列对诗歌内容的分析，不正确的一项是（3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3_1#de15fbf86.bracket?pid=f0ccb85ed&amp;color=0,0,0&amp;vpa=18&amp;vtp=1"/>
          <p:cNvSpPr/>
          <p:nvPr/>
        </p:nvSpPr>
        <p:spPr>
          <a:xfrm>
            <a:off x="8801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2_2#de15fbf86.choices?pid=f0ccb85ed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诗人开篇自述身世，强调自己与楚王同宗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，为后文表达对楚国命运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的深切关注和为君分忧的决心埋下伏笔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“纷吾既有此内美兮，又重之以修能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”，表明诗人既有美好的内在品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，又有美好的容态，拥有卓越的才能。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“日月忽其不淹兮，春与秋其代序”，通过描写时光的流逝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诗人对岁月匆匆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、人生短暂的感慨。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“乘骐骥以驰骋兮，来吾道夫先路”中，“乘骐骥”的主语是“我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”,即诗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。这两句是说,诗人骑上骏马,春风得意,来为楚王奔走效力。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4_1#de15fbf86?pid=f0ccb85ed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D项，理解错误。“乘骐骥”的主语是楚王,“骐骥”喻指贤臣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人希望楚王快些任用贤臣振兴楚国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,自己愿意为楚王引路。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5_1#58c477d6a?pid=f0ccb85ed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6_1#1098b40fb?pid=58c477d6a&amp;color=0,0,0&amp;vtp=1&amp;bbb=1&amp;h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《离骚》（节选）中以日月不停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、时序更替抒写时间紧迫之感的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句子是：“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4" name="QB_4_AN.37_1#1098b40fb.blank?pid=58c477d6a&amp;color=0,0,0&amp;vpa=19&amp;vtp=1&amp;bbb=1"/>
          <p:cNvSpPr/>
          <p:nvPr/>
        </p:nvSpPr>
        <p:spPr>
          <a:xfrm>
            <a:off x="2202529" y="1707583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日月忽其不淹兮</a:t>
            </a:r>
            <a:endParaRPr lang="en-US" altLang="zh-CN" sz="2800" dirty="0"/>
          </a:p>
        </p:txBody>
      </p:sp>
      <p:sp>
        <p:nvSpPr>
          <p:cNvPr id="5" name="QB_4_AN.38_1#1098b40fb.blank?pid=58c477d6a&amp;color=0,0,0&amp;vpa=20&amp;vtp=1&amp;bbb=1"/>
          <p:cNvSpPr/>
          <p:nvPr/>
        </p:nvSpPr>
        <p:spPr>
          <a:xfrm>
            <a:off x="5402930" y="1707583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春与秋其代序</a:t>
            </a:r>
            <a:endParaRPr lang="en-US" altLang="zh-CN" sz="2800" dirty="0"/>
          </a:p>
        </p:txBody>
      </p:sp>
      <p:sp>
        <p:nvSpPr>
          <p:cNvPr id="6" name="QB_4_BD.39_1#2d069da31?pid=58c477d6a&amp;color=0,0,0&amp;vtp=1&amp;bbb=1&amp;hb=1"/>
          <p:cNvSpPr/>
          <p:nvPr/>
        </p:nvSpPr>
        <p:spPr>
          <a:xfrm>
            <a:off x="612648" y="238830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《离骚》（节选）中诗人用采集佩戴香草比喻自己对“修能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求，“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两句写诗人身披香草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饰兰花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，以表现自己追求美好的品格与优秀的才能。</a:t>
            </a:r>
            <a:endParaRPr lang="en-US" altLang="zh-CN" sz="2800" dirty="0"/>
          </a:p>
        </p:txBody>
      </p:sp>
      <p:sp>
        <p:nvSpPr>
          <p:cNvPr id="7" name="QB_4_AN.40_1#2d069da31.blank?pid=58c477d6a&amp;color=0,0,0&amp;vpa=21&amp;vtp=1&amp;bbb=1"/>
          <p:cNvSpPr/>
          <p:nvPr/>
        </p:nvSpPr>
        <p:spPr>
          <a:xfrm>
            <a:off x="1491329" y="3005523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扈江离与辟芷兮</a:t>
            </a:r>
            <a:endParaRPr lang="en-US" altLang="zh-CN" sz="2800" dirty="0"/>
          </a:p>
        </p:txBody>
      </p:sp>
      <p:sp>
        <p:nvSpPr>
          <p:cNvPr id="8" name="QB_4_AN.41_1#2d069da31.blank?pid=58c477d6a&amp;color=0,0,0&amp;vpa=22&amp;vtp=1&amp;bbb=1"/>
          <p:cNvSpPr/>
          <p:nvPr/>
        </p:nvSpPr>
        <p:spPr>
          <a:xfrm>
            <a:off x="4691730" y="3005523"/>
            <a:ext cx="240188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纫秋兰以为佩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1c38cb210?pid=58c477d6a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《离骚》（节选）中写诗人采摘象征着品德坚贞的香木芳草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以比喻自己早晚勤勉修德的两句是：“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3" name="QB_4_AN.43_1#1c38cb210.blank?pid=58c477d6a&amp;color=0,0,0&amp;vpa=23&amp;vtp=1&amp;bbb=1"/>
          <p:cNvSpPr/>
          <p:nvPr/>
        </p:nvSpPr>
        <p:spPr>
          <a:xfrm>
            <a:off x="6469730" y="1085220"/>
            <a:ext cx="275907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朝搴阰之木兰兮</a:t>
            </a:r>
            <a:endParaRPr lang="en-US" altLang="zh-CN" sz="2800" dirty="0"/>
          </a:p>
        </p:txBody>
      </p:sp>
      <p:sp>
        <p:nvSpPr>
          <p:cNvPr id="4" name="QB_4_AN.44_1#1c38cb210.blank?pid=58c477d6a&amp;color=0,0,0&amp;vpa=24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夕揽洲之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宿莽</a:t>
            </a:r>
            <a:endParaRPr lang="en-US" altLang="zh-CN" sz="2800" dirty="0"/>
          </a:p>
        </p:txBody>
      </p:sp>
      <p:sp>
        <p:nvSpPr>
          <p:cNvPr id="5" name="QB_4_AN.45_1#1c38cb210?pid=58c477d6a&amp;color=0,0,0&amp;vtp=1&amp;bbb=1"/>
          <p:cNvSpPr/>
          <p:nvPr/>
        </p:nvSpPr>
        <p:spPr>
          <a:xfrm>
            <a:off x="612648" y="239001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2a4f6257?pid=4d112ea3a&amp;color=0,173,163&amp;vtp=1&amp;bt=1&amp;bbb=1"/>
          <p:cNvSpPr/>
          <p:nvPr/>
        </p:nvSpPr>
        <p:spPr>
          <a:xfrm>
            <a:off x="612648" y="466344"/>
            <a:ext cx="10963656" cy="6536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46_1#d134a08b7?pid=12a4f6257&amp;color=0,0,0&amp;vtp=1&amp;bbb=1&amp;hb=1"/>
              <p:cNvSpPr/>
              <p:nvPr/>
            </p:nvSpPr>
            <p:spPr>
              <a:xfrm>
                <a:off x="612648" y="1191249"/>
                <a:ext cx="10963656" cy="388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远游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节选）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原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悲时俗之迫阨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愿轻举而远游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质菲薄而无因兮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焉托乘而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遭沉浊而汙秽兮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独郁结其谁语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夜耿耿而不寐兮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魂茕茕而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至曙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46_1#d134a08b7?pid=12a4f62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91249"/>
                <a:ext cx="10963656" cy="3886200"/>
              </a:xfrm>
              <a:prstGeom prst="rect">
                <a:avLst/>
              </a:prstGeom>
              <a:blipFill rotWithShape="1">
                <a:blip r:embed="rId1"/>
                <a:stretch>
                  <a:fillRect l="-5" t="-16" r="2" b="-16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46_1#d134a08b7?pid=12a4f6257&amp;color=0,0,0&amp;vtp=1&amp;bbb=1&amp;hb=1"/>
              <p:cNvSpPr/>
              <p:nvPr/>
            </p:nvSpPr>
            <p:spPr>
              <a:xfrm>
                <a:off x="612648" y="468000"/>
                <a:ext cx="10963656" cy="25793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惟天地之无穷兮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哀人生之长勤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往者余弗及兮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来者吾不闻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步徙倚而遥思兮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怊惝怳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而乖怀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意荒忽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而流荡兮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心愁悽而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增悲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神儵忽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而不反兮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形枯槁而独留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内惟省以端操兮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求正气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之所由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虚静以恬愉兮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澹无为而自得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#1.1.3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46_1#d134a08b7?pid=12a4f62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7930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38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46_2#d134a08b7?pid=12a4f6257&amp;color=0,0,0&amp;vtp=1&amp;bt=1&amp;bbb=1&amp;hb=1"/>
          <p:cNvSpPr/>
          <p:nvPr/>
        </p:nvSpPr>
        <p:spPr>
          <a:xfrm>
            <a:off x="612648" y="30567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①迫阨：困阻灾难。②怊惝怳：惆怅失意。③乖怀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：心愿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违背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，心气不顺。④荒忽：恍惚，神思不定。⑤儵忽：同“倏忽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。⑥漠：清静淡泊。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7_1#63e8df8b4?pid=d134a08b7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48_1#63e8df8b4.bracket?pid=d134a08b7&amp;color=0,0,0&amp;vpa=25&amp;vtp=1"/>
          <p:cNvSpPr/>
          <p:nvPr/>
        </p:nvSpPr>
        <p:spPr>
          <a:xfrm>
            <a:off x="9335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47_2#63e8df8b4.choices?pid=d134a08b7&amp;color=0,0,0&amp;vtp=1&amp;bbb=1&amp;hb=1"/>
          <p:cNvSpPr/>
          <p:nvPr/>
        </p:nvSpPr>
        <p:spPr>
          <a:xfrm>
            <a:off x="612648" y="1110678"/>
            <a:ext cx="10963656" cy="51020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“悲时俗之迫阨兮，愿轻举而远游”揭示了诗人“远游”的原因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：对恶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浊朝廷的迫害充满悲愤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，只得去远游了。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“遭沉浊而汙秽兮，独郁结其谁语”表现了诗人内心的愤懑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：身处污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浊黑暗的楚国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，独自苦闷却无从诉说。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“夜耿耿而不寐兮，魂茕茕而至曙”表达了诗人由于不被理解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漫长夜之中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，守着孤魂直到天明的苦楚。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“惟天地之无穷兮，哀人生之长勤”采用联想的手法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，由天地的无穷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，想到百姓辛苦的日子也与天地一样没有尽头。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9_1#63e8df8b4?pid=d134a08b7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D项，理解错误。“哀人生之长勤”指哀叹人生的坎坷辛苦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指诗人不被理解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，仕途艰辛。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0_1#16e49122d?pid=d134a08b7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“内惟省以端操兮，求正气之所由”表达了诗人怎样的情感态度？（4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51_1#16e49122d.blank?pid=d134a08b7&amp;color=0,0,0&amp;vpa=26&amp;vtp=1&amp;bbb=1&amp;hb=1"/>
          <p:cNvSpPr/>
          <p:nvPr/>
        </p:nvSpPr>
        <p:spPr>
          <a:xfrm>
            <a:off x="612648" y="1085220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“内惟省以端操兮”表达了诗人的自我反省，坚持操守；②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正气之所由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”表达了诗人的不断追求，探索真理。（每点2分）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0ccb85ed?pid=4d112ea3a&amp;color=0,173,163&amp;vtp=1&amp;bt=1&amp;bbb=1"/>
          <p:cNvSpPr/>
          <p:nvPr/>
        </p:nvSpPr>
        <p:spPr>
          <a:xfrm>
            <a:off x="612648" y="466344"/>
            <a:ext cx="10963656" cy="558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11780d289?pid=f0ccb85ed&amp;color=0,0,0&amp;vtp=1&amp;bbb=1&amp;hb=1"/>
          <p:cNvSpPr/>
          <p:nvPr/>
        </p:nvSpPr>
        <p:spPr>
          <a:xfrm>
            <a:off x="612648" y="1091707"/>
            <a:ext cx="10963656" cy="5278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请写出诗中空缺的字词。（5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长太息以掩涕兮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哀民生之多艰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余虽好修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羁兮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謇朝谇而夕替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既替余以蕙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又申之以揽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亦余心之所善兮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虽九死其犹未悔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怨灵修之浩荡兮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终不察夫民心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众女嫉余之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眉兮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谓余以善淫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固时俗之工巧兮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规矩而改错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背绳墨以追曲兮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竞周容以为度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郁邑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吾独穷困乎此时也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死以流亡兮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余不忍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为此态也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鸷鸟之不群兮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自前世而固然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之能周兮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夫孰异道而相安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屈心而抑志兮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忍尤而攘诟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伏清白以死直兮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前圣之所厚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11780d289.bracket?pid=f0ccb85ed&amp;color=0,0,0&amp;vpa=1&amp;vtp=1"/>
          <p:cNvSpPr/>
          <p:nvPr/>
        </p:nvSpPr>
        <p:spPr>
          <a:xfrm>
            <a:off x="8573167" y="16293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姱</a:t>
            </a:r>
            <a:endParaRPr lang="en-US" altLang="zh-CN" sz="2800" dirty="0"/>
          </a:p>
        </p:txBody>
      </p:sp>
      <p:sp>
        <p:nvSpPr>
          <p:cNvPr id="5" name="QB_3_AN.3_1#11780d289.bracket?pid=f0ccb85ed&amp;color=0,0,0&amp;vpa=2&amp;vtp=1&amp;bbb=1"/>
          <p:cNvSpPr/>
          <p:nvPr/>
        </p:nvSpPr>
        <p:spPr>
          <a:xfrm>
            <a:off x="10238455" y="1629362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革几</a:t>
            </a:r>
            <a:endParaRPr lang="en-US" altLang="zh-CN" sz="2800" dirty="0"/>
          </a:p>
        </p:txBody>
      </p:sp>
      <p:sp>
        <p:nvSpPr>
          <p:cNvPr id="6" name="QB_3_AN.4_1#11780d289.bracket?pid=f0ccb85ed&amp;color=0,0,0&amp;vpa=3&amp;vtp=1&amp;bbb=1"/>
          <p:cNvSpPr/>
          <p:nvPr/>
        </p:nvSpPr>
        <p:spPr>
          <a:xfrm>
            <a:off x="6439567" y="2162761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纟襄</a:t>
            </a:r>
            <a:endParaRPr lang="en-US" altLang="zh-CN" sz="2800" dirty="0"/>
          </a:p>
        </p:txBody>
      </p:sp>
      <p:sp>
        <p:nvSpPr>
          <p:cNvPr id="7" name="QB_3_AN.5_1#11780d289.bracket?pid=f0ccb85ed&amp;color=0,0,0&amp;vpa=4&amp;vtp=1"/>
          <p:cNvSpPr/>
          <p:nvPr/>
        </p:nvSpPr>
        <p:spPr>
          <a:xfrm>
            <a:off x="10597230" y="21627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茝</a:t>
            </a:r>
            <a:endParaRPr lang="en-US" altLang="zh-CN" sz="2800" dirty="0"/>
          </a:p>
        </p:txBody>
      </p:sp>
      <p:sp>
        <p:nvSpPr>
          <p:cNvPr id="8" name="QB_3_AN.6_1#11780d289.bracket?pid=f0ccb85ed&amp;color=0,0,0&amp;vpa=5&amp;vtp=1"/>
          <p:cNvSpPr/>
          <p:nvPr/>
        </p:nvSpPr>
        <p:spPr>
          <a:xfrm>
            <a:off x="2883567" y="32295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蛾</a:t>
            </a:r>
            <a:endParaRPr lang="en-US" altLang="zh-CN" sz="2800" dirty="0"/>
          </a:p>
        </p:txBody>
      </p:sp>
      <p:sp>
        <p:nvSpPr>
          <p:cNvPr id="9" name="QB_3_AN.7_1#11780d289.bracket?pid=f0ccb85ed&amp;color=0,0,0&amp;vpa=6&amp;vtp=1"/>
          <p:cNvSpPr/>
          <p:nvPr/>
        </p:nvSpPr>
        <p:spPr>
          <a:xfrm>
            <a:off x="5615655" y="32295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诼</a:t>
            </a:r>
            <a:endParaRPr lang="en-US" altLang="zh-CN" sz="2800" dirty="0"/>
          </a:p>
        </p:txBody>
      </p:sp>
      <p:sp>
        <p:nvSpPr>
          <p:cNvPr id="10" name="QB_3_AN.8_1#11780d289.bracket?pid=f0ccb85ed&amp;color=0,0,0&amp;vpa=7&amp;vtp=1"/>
          <p:cNvSpPr/>
          <p:nvPr/>
        </p:nvSpPr>
        <p:spPr>
          <a:xfrm>
            <a:off x="1105566" y="37629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偭</a:t>
            </a:r>
            <a:endParaRPr lang="en-US" altLang="zh-CN" sz="2800" dirty="0"/>
          </a:p>
        </p:txBody>
      </p:sp>
      <p:sp>
        <p:nvSpPr>
          <p:cNvPr id="11" name="QB_3_AN.9_1#11780d289.bracket?pid=f0ccb85ed&amp;color=0,0,0&amp;vpa=8&amp;vtp=1"/>
          <p:cNvSpPr/>
          <p:nvPr/>
        </p:nvSpPr>
        <p:spPr>
          <a:xfrm>
            <a:off x="9882855" y="37629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忳</a:t>
            </a:r>
            <a:endParaRPr lang="en-US" altLang="zh-CN" sz="2800" dirty="0"/>
          </a:p>
        </p:txBody>
      </p:sp>
      <p:sp>
        <p:nvSpPr>
          <p:cNvPr id="12" name="QB_3_AN.10_1#11780d289.bracket?pid=f0ccb85ed&amp;color=0,0,0&amp;vpa=9&amp;vtp=1&amp;bbb=1"/>
          <p:cNvSpPr/>
          <p:nvPr/>
        </p:nvSpPr>
        <p:spPr>
          <a:xfrm>
            <a:off x="1461166" y="4296361"/>
            <a:ext cx="97313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侘傺</a:t>
            </a:r>
            <a:endParaRPr lang="en-US" altLang="zh-CN" sz="2800" dirty="0"/>
          </a:p>
        </p:txBody>
      </p:sp>
      <p:sp>
        <p:nvSpPr>
          <p:cNvPr id="13" name="QB_3_AN.11_1#11780d289.bracket?pid=f0ccb85ed&amp;color=0,0,0&amp;vpa=10&amp;vtp=1"/>
          <p:cNvSpPr/>
          <p:nvPr/>
        </p:nvSpPr>
        <p:spPr>
          <a:xfrm>
            <a:off x="7396830" y="4296361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溘</a:t>
            </a:r>
            <a:endParaRPr lang="en-US" altLang="zh-CN" sz="2800" dirty="0"/>
          </a:p>
        </p:txBody>
      </p:sp>
      <p:sp>
        <p:nvSpPr>
          <p:cNvPr id="14" name="QB_3_AN.12_1#11780d289.bracket?pid=f0ccb85ed&amp;color=0,0,0&amp;vpa=11&amp;vtp=1"/>
          <p:cNvSpPr/>
          <p:nvPr/>
        </p:nvSpPr>
        <p:spPr>
          <a:xfrm>
            <a:off x="8644605" y="4829762"/>
            <a:ext cx="615950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圜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2_1#16e49122d?pid=d134a08b7&amp;color=0,0,0&amp;vtp=1&amp;bt=1&amp;bbb=1"/>
          <p:cNvSpPr/>
          <p:nvPr/>
        </p:nvSpPr>
        <p:spPr>
          <a:xfrm>
            <a:off x="612648" y="468000"/>
            <a:ext cx="10963656" cy="4728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</p:txBody>
      </p:sp>
      <p:sp>
        <p:nvSpPr>
          <p:cNvPr id="3" name="QB_4_AS.52_2#16e49122d?pid=d134a08b7&amp;color=0,0,0&amp;vtp=1&amp;bbb=1&amp;hb=1"/>
          <p:cNvSpPr/>
          <p:nvPr/>
        </p:nvSpPr>
        <p:spPr>
          <a:xfrm>
            <a:off x="612648" y="981906"/>
            <a:ext cx="10963656" cy="51496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远游（节选）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有感世俗扼杀人的自由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，真想飞翔起来远处周游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。性质微薄又没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有依靠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，以什么为寄托乘着它上浮?周围是污浊黑暗的气氛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，独自苦闷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向谁去倾诉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？漫长的黑夜里不能安眠，守着一缕孤魂直至破曙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。联想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天地的无穷无尽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，哀叹人生的坎坷苦辛。过去的事我没能赶上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，未来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的事我难以知闻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。徘徊不定思绪遥远，惆怅失意心气不顺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。神志恍惚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如水波激荡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，心中愁苦而悲哀愈增。忽然间魂灵飞散不返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，只留下枯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槁的肉体身形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。自我反省以坚持操守，寻求天地正气从何而生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。清虚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宁静中自有愉悦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，淡泊无为、悠然自得是真。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3_1#23c4a949f?pid=12a4f6257&amp;color=0,0,0&amp;vtp=1&amp;bt=1&amp;bbb=1"/>
          <p:cNvSpPr/>
          <p:nvPr/>
        </p:nvSpPr>
        <p:spPr>
          <a:xfrm>
            <a:off x="612648" y="466344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古风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（其二十六）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碧荷生幽泉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朝日艳且鲜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秋花冒绿水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密叶罗青烟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秀色空绝世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馨香谁为传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坐看飞霜满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凋此红芳年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结根未得所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愿托华池边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4_1#0d5d60fa7?pid=23c4a949f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5_1#0d5d60fa7.bracket?pid=23c4a949f&amp;color=0,0,0&amp;vpa=27&amp;vtp=1"/>
          <p:cNvSpPr/>
          <p:nvPr/>
        </p:nvSpPr>
        <p:spPr>
          <a:xfrm>
            <a:off x="93351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54_2#0d5d60fa7.choices?pid=23c4a949f&amp;color=0,0,0&amp;vtp=1&amp;bbb=1&amp;hb=1"/>
          <p:cNvSpPr/>
          <p:nvPr/>
        </p:nvSpPr>
        <p:spPr>
          <a:xfrm>
            <a:off x="612648" y="1110678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开篇四句写碧荷生长于清幽的泉边，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在朝阳下显得异常娇艳鲜美，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秋日里花朵挺出绿水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，荷叶如青烟罗列，展现了荷的美丽姿态。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“秀色空绝世，馨香谁为传？”前句夸赞荷的秀丽姿色天下无双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句则发出荷的香气谁来传扬的疑问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，为下文的感慨进行铺垫。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“坐看飞霜满，凋此红芳年”，描绘了诗人眼睁睁看着飞霜降临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花在严寒中凋零的情景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，表达了诗人对时光飞逝的无奈与悲伤。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全诗语言清新自然，借对荷花的描写，托物言志，与《离骚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“香草美人”抒情表意的方式有相似之处。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6_1#0d5d60fa7?pid=23c4a949f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C项，“坐看飞霜满，凋此红芳年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”，不仅仅表达了诗人对时光飞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逝的无奈与悲伤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，更是诗人借荷花在寒霜中凋零，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感慨自己怀才不遇，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生不逢时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0_1#6b4e9c742?pid=23c4a949f&amp;color=0,0,0&amp;vtp=1&amp;bt=1&amp;bbb=1&amp;hb=1&amp;hltap=1"/>
          <p:cNvSpPr/>
          <p:nvPr/>
        </p:nvSpPr>
        <p:spPr>
          <a:xfrm>
            <a:off x="612648" y="468000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本诗与课文《离骚》（节选）在托物言志方面有何异同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61_1#6b4e9c742?pid=23c4a949f&amp;color=0,0,0&amp;vtp=1&amp;bt=1&amp;bbb=1&amp;hb=1&amp;hla=1"/>
          <p:cNvSpPr/>
          <p:nvPr/>
        </p:nvSpPr>
        <p:spPr>
          <a:xfrm>
            <a:off x="612648" y="1615953"/>
            <a:ext cx="10963656" cy="4516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1）相同点：都借助美好的事物言志。《离骚》（节选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）以佩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戴香草表明自己追求美好品德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，如“扈江离与辟芷兮，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纫秋兰以为佩”。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本诗则通过描写荷花的美丽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、香气来象征自身的美好品质，如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“碧荷生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幽泉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，朝日艳且鲜。秋花冒绿水，密叶罗青烟。秀色空绝世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，馨香谁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？”。（3分）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3）不同点：《离骚》（节选）除自喻美德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，还表达了对国家命运的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；本诗则借荷花“结根未得所”，表达怀才不遇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、渴望被重用的个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8_1#6b4e9c742?pid=23c4a949f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二者的相同点在于都借助美好事物言志，不同点在于《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离骚》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节选）还蕴含对君王、国家命运的关切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，而本诗主要聚焦于诗人自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身的怀才不遇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8_2#6b4e9c742?pid=23c4a949f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（其二十六）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碧荷生长在僻远的幽泉之旁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，在朝日下显得娇艳又光鲜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。秋花从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绿水中冒出来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，叶子上还弥漫着青烟。空有绝世美丽的花朵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，花香谁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来欣赏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？眼看着飞霜已到，美丽的花朵日渐凋落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。这都是生而未得其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所的缘故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，但愿今后托生在华贵的池塘边。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N.13_1#11780d289?pid=f0ccb85ed&amp;color=0,0,0&amp;vtp=1&amp;bt=1&amp;bbb=1"/>
          <p:cNvSpPr/>
          <p:nvPr/>
        </p:nvSpPr>
        <p:spPr>
          <a:xfrm>
            <a:off x="612648" y="468000"/>
            <a:ext cx="10963656" cy="47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（写错一处扣1分，扣完为止）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4_1#0ffd2c038?pid=f0ccb85e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下列对句中加点词语的解释，不正确的一项是（3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5_1#0ffd2c038.bracket?pid=f0ccb85ed&amp;color=0,0,0&amp;vpa=12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4_2#0ffd2c038.choices?pid=f0ccb85ed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49402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帝高阳之苗裔兮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苗裔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：远代子孙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4940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皇览揆余初度兮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：测度、衡量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4940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肇锡余以嘉名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：开始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49402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汩余若将不及兮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：水流缓慢的样子</a:t>
            </a:r>
            <a:endParaRPr lang="en-US" altLang="zh-CN" sz="2800" dirty="0"/>
          </a:p>
        </p:txBody>
      </p:sp>
      <p:sp>
        <p:nvSpPr>
          <p:cNvPr id="5" name="QC_3_AS.16_1#0ffd2c038?pid=f0ccb85ed&amp;color=0,0,0&amp;vtp=1&amp;bbb=1"/>
          <p:cNvSpPr/>
          <p:nvPr/>
        </p:nvSpPr>
        <p:spPr>
          <a:xfrm>
            <a:off x="612648" y="366826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D项，汩：水流很快的样子，这里用以比喻时间过得飞快。</a:t>
            </a:r>
            <a:endParaRPr lang="en-US" altLang="zh-CN" sz="2800" dirty="0"/>
          </a:p>
        </p:txBody>
      </p:sp>
      <p:sp>
        <p:nvSpPr>
          <p:cNvPr id="6" name="QC_3_BD.14_2#0ffd2c038.choices?pid=f0ccb85ed&amp;color=0,0,0&amp;vtp=1&amp;bbb=1&amp;zzd= 1"/>
          <p:cNvSpPr/>
          <p:nvPr/>
        </p:nvSpPr>
        <p:spPr>
          <a:xfrm>
            <a:off x="27177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4_2#0ffd2c038.choices?pid=f0ccb85ed&amp;color=0,0,0&amp;vtp=1&amp;bbb=1&amp;zzd= 1"/>
          <p:cNvSpPr/>
          <p:nvPr/>
        </p:nvSpPr>
        <p:spPr>
          <a:xfrm>
            <a:off x="3073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4_2#0ffd2c038.choices?pid=f0ccb85ed&amp;color=0,0,0&amp;vtp=1&amp;bbb=1&amp;zzd= 3"/>
          <p:cNvSpPr/>
          <p:nvPr/>
        </p:nvSpPr>
        <p:spPr>
          <a:xfrm>
            <a:off x="1985868" y="24187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4_2#0ffd2c038.choices?pid=f0ccb85ed&amp;color=0,0,0&amp;vtp=1&amp;bbb=1&amp;zzd= 5"/>
          <p:cNvSpPr/>
          <p:nvPr/>
        </p:nvSpPr>
        <p:spPr>
          <a:xfrm>
            <a:off x="1274667" y="30664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4_2#0ffd2c038.choices?pid=f0ccb85ed&amp;color=0,0,0&amp;vtp=1&amp;bbb=1&amp;zzd= 7"/>
          <p:cNvSpPr/>
          <p:nvPr/>
        </p:nvSpPr>
        <p:spPr>
          <a:xfrm>
            <a:off x="1295305" y="3632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7_1#f4b846013?pid=f0ccb85e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下列句子中没有通假字的一项是（3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8_1#f4b846013.bracket?pid=f0ccb85ed&amp;color=0,0,0&amp;vpa=13&amp;vtp=1"/>
          <p:cNvSpPr/>
          <p:nvPr/>
        </p:nvSpPr>
        <p:spPr>
          <a:xfrm>
            <a:off x="7379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7_2#f4b846013.choices?pid=f0ccb85ed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扈江离与辟芷兮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来吾道夫先路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偭规矩而改错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不抚壮而弃秽兮</a:t>
            </a:r>
            <a:endParaRPr lang="en-US" altLang="zh-CN" sz="2800" dirty="0"/>
          </a:p>
        </p:txBody>
      </p:sp>
      <p:sp>
        <p:nvSpPr>
          <p:cNvPr id="5" name="QC_3_AS.19_1#f4b846013?pid=f0ccb85ed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A项，“辟”同“僻”。B项，“道”同“导”。C项，“错”同“措”。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0_1#d64fb44b8?pid=f0ccb85ed&amp;color=0,0,0&amp;vtp=1&amp;bt=1&amp;bbb=1&amp;h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下列句中加点词的活用类型，与其他三项不同的一项是（3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1_1#d64fb44b8.bracket?pid=f0ccb85ed&amp;color=0,0,0&amp;vpa=14&amp;vtp=1"/>
          <p:cNvSpPr/>
          <p:nvPr/>
        </p:nvSpPr>
        <p:spPr>
          <a:xfrm>
            <a:off x="110242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0_2#d64fb44b8.choices?pid=f0ccb85ed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名余曰正则兮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朝搴阰之木兰兮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夕揽洲之宿莽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项伯乃夜驰之沛公军</a:t>
            </a:r>
            <a:endParaRPr lang="en-US" altLang="zh-CN" sz="2800" dirty="0"/>
          </a:p>
        </p:txBody>
      </p:sp>
      <p:sp>
        <p:nvSpPr>
          <p:cNvPr id="5" name="QC_3_AS.22_1#d64fb44b8?pid=f0ccb85ed&amp;color=0,0,0&amp;vtp=1&amp;bbb=1&amp;hb=1"/>
          <p:cNvSpPr/>
          <p:nvPr/>
        </p:nvSpPr>
        <p:spPr>
          <a:xfrm>
            <a:off x="612648" y="238766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A项，名词作动词，命名。B、C、D三项都是名词作状语。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在早晨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；夕，在晚上；夜，在夜里。</a:t>
            </a:r>
            <a:endParaRPr lang="en-US" altLang="zh-CN" sz="2800" dirty="0"/>
          </a:p>
        </p:txBody>
      </p:sp>
      <p:sp>
        <p:nvSpPr>
          <p:cNvPr id="6" name="QC_3_BD.20_2#d64fb44b8.choices?pid=f0ccb85ed&amp;color=0,0,0&amp;vtp=1&amp;bbb=1&amp;zzd= 1"/>
          <p:cNvSpPr/>
          <p:nvPr/>
        </p:nvSpPr>
        <p:spPr>
          <a:xfrm>
            <a:off x="1295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0_2#d64fb44b8.choices?pid=f0ccb85ed&amp;color=0,0,0&amp;vtp=1&amp;bbb=1&amp;zzd= 1"/>
          <p:cNvSpPr/>
          <p:nvPr/>
        </p:nvSpPr>
        <p:spPr>
          <a:xfrm>
            <a:off x="6864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0_2#d64fb44b8.choices?pid=f0ccb85ed&amp;color=0,0,0&amp;vtp=1&amp;bbb=1&amp;zzd= 3"/>
          <p:cNvSpPr/>
          <p:nvPr/>
        </p:nvSpPr>
        <p:spPr>
          <a:xfrm>
            <a:off x="1274667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0_2#d64fb44b8.choices?pid=f0ccb85ed&amp;color=0,0,0&amp;vtp=1&amp;bbb=1&amp;zzd= 3"/>
          <p:cNvSpPr/>
          <p:nvPr/>
        </p:nvSpPr>
        <p:spPr>
          <a:xfrm>
            <a:off x="79520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3_1#1624c80ba?pid=f0ccb85e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下列各句中，加点词语的古今词义相同的一项是（3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4_1#1624c80ba.bracket?pid=f0ccb85ed&amp;color=0,0,0&amp;vpa=15&amp;vtp=1"/>
          <p:cNvSpPr/>
          <p:nvPr/>
        </p:nvSpPr>
        <p:spPr>
          <a:xfrm>
            <a:off x="98685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3_2#1624c80ba.choices?pid=f0ccb85ed&amp;color=0,0,0&amp;vtp=1&amp;bbb=1"/>
          <p:cNvSpPr/>
          <p:nvPr/>
        </p:nvSpPr>
        <p:spPr>
          <a:xfrm>
            <a:off x="612648" y="1110678"/>
            <a:ext cx="10963656" cy="1210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伏清白以死直兮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怨灵修之浩荡兮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宁溘死以流亡兮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长余佩之陆离</a:t>
            </a:r>
            <a:endParaRPr lang="en-US" altLang="zh-CN" sz="2800" dirty="0"/>
          </a:p>
        </p:txBody>
      </p:sp>
      <p:sp>
        <p:nvSpPr>
          <p:cNvPr id="5" name="QC_3_AS.25_1#1624c80ba?pid=f0ccb85ed&amp;color=0,0,0&amp;vtp=1&amp;bbb=1&amp;hb=1"/>
          <p:cNvSpPr/>
          <p:nvPr/>
        </p:nvSpPr>
        <p:spPr>
          <a:xfrm>
            <a:off x="612648" y="24003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A项，“清白”的古今义均为“纯洁，没有污点”。B项，古义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：荒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。今义：水势大；形容广阔或壮大。C项，古义：随水流消逝。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因灾害或政治原因而被迫离开家乡或祖国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。D项，古义：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修长的样子。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：形容色彩繁杂。</a:t>
            </a:r>
            <a:endParaRPr lang="en-US" altLang="zh-CN" sz="2800" dirty="0"/>
          </a:p>
        </p:txBody>
      </p:sp>
      <p:sp>
        <p:nvSpPr>
          <p:cNvPr id="6" name="QC_3_BD.23_2#1624c80ba.choices?pid=f0ccb85ed&amp;color=0,0,0&amp;vtp=1&amp;bbb=1&amp;zzd= 1"/>
          <p:cNvSpPr/>
          <p:nvPr/>
        </p:nvSpPr>
        <p:spPr>
          <a:xfrm>
            <a:off x="1650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3_2#1624c80ba.choices?pid=f0ccb85ed&amp;color=0,0,0&amp;vtp=1&amp;bbb=1&amp;zzd= 1"/>
          <p:cNvSpPr/>
          <p:nvPr/>
        </p:nvSpPr>
        <p:spPr>
          <a:xfrm>
            <a:off x="20065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3_2#1624c80ba.choices?pid=f0ccb85ed&amp;color=0,0,0&amp;vtp=1&amp;bbb=1&amp;zzd= 1"/>
          <p:cNvSpPr/>
          <p:nvPr/>
        </p:nvSpPr>
        <p:spPr>
          <a:xfrm>
            <a:off x="82869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3_2#1624c80ba.choices?pid=f0ccb85ed&amp;color=0,0,0&amp;vtp=1&amp;bbb=1&amp;zzd= 1"/>
          <p:cNvSpPr/>
          <p:nvPr/>
        </p:nvSpPr>
        <p:spPr>
          <a:xfrm>
            <a:off x="8642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3_2#1624c80ba.choices?pid=f0ccb85ed&amp;color=0,0,0&amp;vtp=1&amp;bbb=1&amp;zzd= 3"/>
          <p:cNvSpPr/>
          <p:nvPr/>
        </p:nvSpPr>
        <p:spPr>
          <a:xfrm>
            <a:off x="26970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3_2#1624c80ba.choices?pid=f0ccb85ed&amp;color=0,0,0&amp;vtp=1&amp;bbb=1&amp;zzd= 3"/>
          <p:cNvSpPr/>
          <p:nvPr/>
        </p:nvSpPr>
        <p:spPr>
          <a:xfrm>
            <a:off x="30526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3_2#1624c80ba.choices?pid=f0ccb85ed&amp;color=0,0,0&amp;vtp=1&amp;bbb=1&amp;zzd= 3"/>
          <p:cNvSpPr/>
          <p:nvPr/>
        </p:nvSpPr>
        <p:spPr>
          <a:xfrm>
            <a:off x="83076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3_2#1624c80ba.choices?pid=f0ccb85ed&amp;color=0,0,0&amp;vtp=1&amp;bbb=1&amp;zzd= 3"/>
          <p:cNvSpPr/>
          <p:nvPr/>
        </p:nvSpPr>
        <p:spPr>
          <a:xfrm>
            <a:off x="86632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6_1#71058bce8?pid=f0ccb85ed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下列句子中，句式与其他三项不同的一项是（3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7_1#71058bce8.bracket?pid=f0ccb85ed&amp;color=0,0,0&amp;vpa=16&amp;vtp=1"/>
          <p:cNvSpPr/>
          <p:nvPr/>
        </p:nvSpPr>
        <p:spPr>
          <a:xfrm>
            <a:off x="91700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6_2#71058bce8.choices?pid=f0ccb85ed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不吾知其亦已兮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謇朝谇而夕替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，何厌之有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沛公安在</a:t>
            </a:r>
            <a:endParaRPr lang="en-US" altLang="zh-CN" sz="2800" dirty="0"/>
          </a:p>
        </p:txBody>
      </p:sp>
      <p:sp>
        <p:nvSpPr>
          <p:cNvPr id="5" name="QC_3_AS.28_1#71058bce8?pid=f0ccb85ed&amp;color=0,0,0&amp;vtp=1&amp;bbb=1"/>
          <p:cNvSpPr/>
          <p:nvPr/>
        </p:nvSpPr>
        <p:spPr>
          <a:xfrm>
            <a:off x="612648" y="2379853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A、C、D三项都是宾语前置句；B项，被动句。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9_1#f3e95b265?pid=f0ccb85ed&amp;color=0,0,0&amp;vtp=1&amp;bt=1&amp;bbb=1&amp;hb=1"/>
          <p:cNvSpPr/>
          <p:nvPr/>
        </p:nvSpPr>
        <p:spPr>
          <a:xfrm>
            <a:off x="612648" y="466344"/>
            <a:ext cx="10963656" cy="1112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下列对句中加点词语及相关内容的解说，不正确的一项是（3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0_1#f3e95b265.bracket?pid=f0ccb85ed&amp;color=0,0,0&amp;vpa=17&amp;vtp=1"/>
          <p:cNvSpPr/>
          <p:nvPr/>
        </p:nvSpPr>
        <p:spPr>
          <a:xfrm>
            <a:off x="889666" y="1050163"/>
            <a:ext cx="515938" cy="5201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9_2#f3e95b265.choices?pid=f0ccb85ed&amp;color=0,0,0&amp;vtp=1&amp;bbb=1&amp;hb=1"/>
          <p:cNvSpPr/>
          <p:nvPr/>
        </p:nvSpPr>
        <p:spPr>
          <a:xfrm>
            <a:off x="612648" y="1642681"/>
            <a:ext cx="10963656" cy="46984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“来吾道夫先路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”中的“道”与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“行军用兵之道”（《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过秦论》）中的“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“及行迷之未远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”中的“及”与“郯子之徒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,其贤不及孔子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师说》）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“及”意思不同。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“皇览揆余初度兮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”中的“度”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与“度我至军中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”（《鸿门宴》）中的“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“制芰荷以为衣兮，集芙蓉以为裳”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中的“衣”与“裳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”在古代有明显区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，上衣为“衣”，下衣、裙为“裳”。</a:t>
            </a:r>
            <a:endParaRPr lang="en-US" altLang="zh-CN" sz="2800" dirty="0"/>
          </a:p>
        </p:txBody>
      </p:sp>
      <p:sp>
        <p:nvSpPr>
          <p:cNvPr id="5" name="QC_3_BD.29_2#f3e95b265.choices?pid=f0ccb85ed&amp;color=0,0,0&amp;vtp=1&amp;bbb=1&amp;hb=1&amp;zzd= 1"/>
          <p:cNvSpPr/>
          <p:nvPr/>
        </p:nvSpPr>
        <p:spPr>
          <a:xfrm>
            <a:off x="2163668" y="22522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3_BD.29_2#f3e95b265.choices?pid=f0ccb85ed&amp;color=0,0,0&amp;vtp=1&amp;bbb=1&amp;hb=1&amp;zzd= 1"/>
          <p:cNvSpPr/>
          <p:nvPr/>
        </p:nvSpPr>
        <p:spPr>
          <a:xfrm>
            <a:off x="7415118" y="22522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9_2#f3e95b265.choices?pid=f0ccb85ed&amp;color=0,0,0&amp;vtp=1&amp;bbb=1&amp;hb=1&amp;zzd= 4"/>
          <p:cNvSpPr/>
          <p:nvPr/>
        </p:nvSpPr>
        <p:spPr>
          <a:xfrm>
            <a:off x="1431830" y="34460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9_2#f3e95b265.choices?pid=f0ccb85ed&amp;color=0,0,0&amp;vtp=1&amp;bbb=1&amp;hb=1&amp;zzd= 4"/>
          <p:cNvSpPr/>
          <p:nvPr/>
        </p:nvSpPr>
        <p:spPr>
          <a:xfrm>
            <a:off x="8194580" y="34460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9_2#f3e95b265.choices?pid=f0ccb85ed&amp;color=0,0,0&amp;vtp=1&amp;bbb=1&amp;hb=1&amp;zzd= 7"/>
          <p:cNvSpPr/>
          <p:nvPr/>
        </p:nvSpPr>
        <p:spPr>
          <a:xfrm>
            <a:off x="3209830" y="46398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9_2#f3e95b265.choices?pid=f0ccb85ed&amp;color=0,0,0&amp;vtp=1&amp;bbb=1&amp;hb=1&amp;zzd= 7"/>
          <p:cNvSpPr/>
          <p:nvPr/>
        </p:nvSpPr>
        <p:spPr>
          <a:xfrm>
            <a:off x="5972080" y="46398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9_2#f3e95b265.choices?pid=f0ccb85ed&amp;color=0,0,0&amp;vtp=1&amp;bbb=1&amp;hb=1&amp;zzd= 10"/>
          <p:cNvSpPr/>
          <p:nvPr/>
        </p:nvSpPr>
        <p:spPr>
          <a:xfrm>
            <a:off x="3230468" y="58336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9_2#f3e95b265.choices?pid=f0ccb85ed&amp;color=0,0,0&amp;vtp=1&amp;bbb=1&amp;hb=1&amp;zzd= 10"/>
          <p:cNvSpPr/>
          <p:nvPr/>
        </p:nvSpPr>
        <p:spPr>
          <a:xfrm>
            <a:off x="6075268" y="583368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4405</Words>
  <Application>WPS 演示</Application>
  <PresentationFormat>宽屏</PresentationFormat>
  <Paragraphs>266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2025-07-25T04:11:00Z</dcterms:created>
  <dcterms:modified xsi:type="dcterms:W3CDTF">2025-09-04T02:39:36Z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A2432F2FAE024588B65EA2F187A20484_12</vt:lpwstr>
  </property>
  <property fmtid="{D5CDD505-2E9C-101B-9397-08002B2CF9AE}" pid="3" name="KSOProductBuildVer">
    <vt:lpwstr>2052-12.1.0.22529</vt:lpwstr>
  </property>
</Properties>
</file>